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Poppins Light"/>
      <p:regular r:id="rId19"/>
    </p:embeddedFont>
    <p:embeddedFont>
      <p:font typeface="Poppins Light"/>
      <p:regular r:id="rId20"/>
    </p:embeddedFont>
    <p:embeddedFont>
      <p:font typeface="Poppins Light"/>
      <p:regular r:id="rId21"/>
    </p:embeddedFont>
    <p:embeddedFont>
      <p:font typeface="Poppins Light"/>
      <p:regular r:id="rId22"/>
    </p:embeddedFont>
    <p:embeddedFont>
      <p:font typeface="Roboto Light"/>
      <p:regular r:id="rId23"/>
    </p:embeddedFont>
    <p:embeddedFont>
      <p:font typeface="Roboto Light"/>
      <p:regular r:id="rId24"/>
    </p:embeddedFont>
    <p:embeddedFont>
      <p:font typeface="Roboto Light"/>
      <p:regular r:id="rId25"/>
    </p:embeddedFont>
    <p:embeddedFont>
      <p:font typeface="Roboto Light"/>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419231"/>
            <a:ext cx="13042821" cy="1956435"/>
          </a:xfrm>
          <a:prstGeom prst="rect">
            <a:avLst/>
          </a:prstGeom>
          <a:noFill/>
          <a:ln/>
        </p:spPr>
        <p:txBody>
          <a:bodyPr wrap="square" lIns="0" tIns="0" rIns="0" bIns="0" rtlCol="0" anchor="t"/>
          <a:lstStyle/>
          <a:p>
            <a:pPr algn="l" indent="0" marL="0">
              <a:lnSpc>
                <a:spcPts val="7700"/>
              </a:lnSpc>
              <a:buNone/>
            </a:pPr>
            <a:r>
              <a:rPr lang="en-US" sz="6150" dirty="0">
                <a:solidFill>
                  <a:srgbClr val="F2F2F3"/>
                </a:solidFill>
                <a:latin typeface="Poppins Light" pitchFamily="34" charset="0"/>
                <a:ea typeface="Poppins Light" pitchFamily="34" charset="-122"/>
                <a:cs typeface="Poppins Light" pitchFamily="34" charset="-120"/>
              </a:rPr>
              <a:t>HAKIKAT MANUSIA DAN TUGAS BERDAKWAH</a:t>
            </a:r>
            <a:endParaRPr lang="en-US" sz="6150" dirty="0"/>
          </a:p>
        </p:txBody>
      </p:sp>
      <p:sp>
        <p:nvSpPr>
          <p:cNvPr id="3" name="Text 1"/>
          <p:cNvSpPr/>
          <p:nvPr/>
        </p:nvSpPr>
        <p:spPr>
          <a:xfrm>
            <a:off x="793790" y="482929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Dimas Permadi (2425600084)</a:t>
            </a:r>
            <a:endParaRPr lang="en-US" sz="1750" dirty="0"/>
          </a:p>
        </p:txBody>
      </p:sp>
      <p:sp>
        <p:nvSpPr>
          <p:cNvPr id="4" name="Text 2"/>
          <p:cNvSpPr/>
          <p:nvPr/>
        </p:nvSpPr>
        <p:spPr>
          <a:xfrm>
            <a:off x="793790" y="544734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Alfa Rizky Putrantino (2425600083)</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3669" y="616982"/>
            <a:ext cx="7576661" cy="1931432"/>
          </a:xfrm>
          <a:prstGeom prst="rect">
            <a:avLst/>
          </a:prstGeom>
          <a:noFill/>
          <a:ln/>
        </p:spPr>
        <p:txBody>
          <a:bodyPr wrap="square" lIns="0" tIns="0" rIns="0" bIns="0" rtlCol="0" anchor="t"/>
          <a:lstStyle/>
          <a:p>
            <a:pPr algn="l" indent="0" marL="0">
              <a:lnSpc>
                <a:spcPts val="7600"/>
              </a:lnSpc>
              <a:buNone/>
            </a:pPr>
            <a:r>
              <a:rPr lang="en-US" sz="6050" dirty="0">
                <a:solidFill>
                  <a:srgbClr val="F2F2F3"/>
                </a:solidFill>
                <a:latin typeface="Poppins Light" pitchFamily="34" charset="0"/>
                <a:ea typeface="Poppins Light" pitchFamily="34" charset="-122"/>
                <a:cs typeface="Poppins Light" pitchFamily="34" charset="-120"/>
              </a:rPr>
              <a:t>Inspirasi Pemuda Muslim Milenial</a:t>
            </a:r>
            <a:endParaRPr lang="en-US" sz="6050" dirty="0"/>
          </a:p>
        </p:txBody>
      </p:sp>
      <p:sp>
        <p:nvSpPr>
          <p:cNvPr id="4" name="Shape 1"/>
          <p:cNvSpPr/>
          <p:nvPr/>
        </p:nvSpPr>
        <p:spPr>
          <a:xfrm>
            <a:off x="783669" y="2884289"/>
            <a:ext cx="503753" cy="503753"/>
          </a:xfrm>
          <a:prstGeom prst="roundRect">
            <a:avLst>
              <a:gd name="adj" fmla="val 18670"/>
            </a:avLst>
          </a:prstGeom>
          <a:solidFill>
            <a:srgbClr val="3D3D42"/>
          </a:solidFill>
          <a:ln w="7620">
            <a:solidFill>
              <a:srgbClr val="56565B"/>
            </a:solidFill>
            <a:prstDash val="solid"/>
          </a:ln>
        </p:spPr>
      </p:sp>
      <p:sp>
        <p:nvSpPr>
          <p:cNvPr id="5" name="Text 2"/>
          <p:cNvSpPr/>
          <p:nvPr/>
        </p:nvSpPr>
        <p:spPr>
          <a:xfrm>
            <a:off x="867549" y="2926199"/>
            <a:ext cx="335875" cy="419814"/>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Poppins Light" pitchFamily="34" charset="0"/>
                <a:ea typeface="Poppins Light" pitchFamily="34" charset="-122"/>
                <a:cs typeface="Poppins Light" pitchFamily="34" charset="-120"/>
              </a:rPr>
              <a:t>1</a:t>
            </a:r>
            <a:endParaRPr lang="en-US" sz="2600" dirty="0"/>
          </a:p>
        </p:txBody>
      </p:sp>
      <p:sp>
        <p:nvSpPr>
          <p:cNvPr id="6" name="Text 3"/>
          <p:cNvSpPr/>
          <p:nvPr/>
        </p:nvSpPr>
        <p:spPr>
          <a:xfrm>
            <a:off x="1511260" y="2961203"/>
            <a:ext cx="2935367" cy="349806"/>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Produktif dan Berilmu</a:t>
            </a:r>
            <a:endParaRPr lang="en-US" sz="2200" dirty="0"/>
          </a:p>
        </p:txBody>
      </p:sp>
      <p:sp>
        <p:nvSpPr>
          <p:cNvPr id="7" name="Text 4"/>
          <p:cNvSpPr/>
          <p:nvPr/>
        </p:nvSpPr>
        <p:spPr>
          <a:xfrm>
            <a:off x="1511260" y="3445312"/>
            <a:ext cx="6849070" cy="716518"/>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Roboto Light" pitchFamily="34" charset="0"/>
                <a:ea typeface="Roboto Light" pitchFamily="34" charset="-122"/>
                <a:cs typeface="Roboto Light" pitchFamily="34" charset="-120"/>
              </a:rPr>
              <a:t>Mengembangkan diri dengan pengetahuan agama dan keterampilan praktis untuk berkontribusi maksimal kepada masyarakat.</a:t>
            </a:r>
            <a:endParaRPr lang="en-US" sz="1750" dirty="0"/>
          </a:p>
        </p:txBody>
      </p:sp>
      <p:sp>
        <p:nvSpPr>
          <p:cNvPr id="8" name="Shape 5"/>
          <p:cNvSpPr/>
          <p:nvPr/>
        </p:nvSpPr>
        <p:spPr>
          <a:xfrm>
            <a:off x="783669" y="4609624"/>
            <a:ext cx="503753" cy="503753"/>
          </a:xfrm>
          <a:prstGeom prst="roundRect">
            <a:avLst>
              <a:gd name="adj" fmla="val 18670"/>
            </a:avLst>
          </a:prstGeom>
          <a:solidFill>
            <a:srgbClr val="3D3D42"/>
          </a:solidFill>
          <a:ln w="7620">
            <a:solidFill>
              <a:srgbClr val="56565B"/>
            </a:solidFill>
            <a:prstDash val="solid"/>
          </a:ln>
        </p:spPr>
      </p:sp>
      <p:sp>
        <p:nvSpPr>
          <p:cNvPr id="9" name="Text 6"/>
          <p:cNvSpPr/>
          <p:nvPr/>
        </p:nvSpPr>
        <p:spPr>
          <a:xfrm>
            <a:off x="867549" y="4651534"/>
            <a:ext cx="335875" cy="419814"/>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Poppins Light" pitchFamily="34" charset="0"/>
                <a:ea typeface="Poppins Light" pitchFamily="34" charset="-122"/>
                <a:cs typeface="Poppins Light" pitchFamily="34" charset="-120"/>
              </a:rPr>
              <a:t>2</a:t>
            </a:r>
            <a:endParaRPr lang="en-US" sz="2600" dirty="0"/>
          </a:p>
        </p:txBody>
      </p:sp>
      <p:sp>
        <p:nvSpPr>
          <p:cNvPr id="10" name="Text 7"/>
          <p:cNvSpPr/>
          <p:nvPr/>
        </p:nvSpPr>
        <p:spPr>
          <a:xfrm>
            <a:off x="1511260" y="4686538"/>
            <a:ext cx="2799040" cy="349806"/>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Berakhlak Mulia</a:t>
            </a:r>
            <a:endParaRPr lang="en-US" sz="2200" dirty="0"/>
          </a:p>
        </p:txBody>
      </p:sp>
      <p:sp>
        <p:nvSpPr>
          <p:cNvPr id="11" name="Text 8"/>
          <p:cNvSpPr/>
          <p:nvPr/>
        </p:nvSpPr>
        <p:spPr>
          <a:xfrm>
            <a:off x="1511260" y="5170646"/>
            <a:ext cx="6849070" cy="716518"/>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Roboto Light" pitchFamily="34" charset="0"/>
                <a:ea typeface="Roboto Light" pitchFamily="34" charset="-122"/>
                <a:cs typeface="Roboto Light" pitchFamily="34" charset="-120"/>
              </a:rPr>
              <a:t>Menjaga diri dari pengaruh negatif dan memperkuat keimanan melalui disiplin diri dan lingkungan yang positif.</a:t>
            </a:r>
            <a:endParaRPr lang="en-US" sz="1750" dirty="0"/>
          </a:p>
        </p:txBody>
      </p:sp>
      <p:sp>
        <p:nvSpPr>
          <p:cNvPr id="12" name="Shape 9"/>
          <p:cNvSpPr/>
          <p:nvPr/>
        </p:nvSpPr>
        <p:spPr>
          <a:xfrm>
            <a:off x="783669" y="6334958"/>
            <a:ext cx="503753" cy="503753"/>
          </a:xfrm>
          <a:prstGeom prst="roundRect">
            <a:avLst>
              <a:gd name="adj" fmla="val 18670"/>
            </a:avLst>
          </a:prstGeom>
          <a:solidFill>
            <a:srgbClr val="3D3D42"/>
          </a:solidFill>
          <a:ln w="7620">
            <a:solidFill>
              <a:srgbClr val="56565B"/>
            </a:solidFill>
            <a:prstDash val="solid"/>
          </a:ln>
        </p:spPr>
      </p:sp>
      <p:sp>
        <p:nvSpPr>
          <p:cNvPr id="13" name="Text 10"/>
          <p:cNvSpPr/>
          <p:nvPr/>
        </p:nvSpPr>
        <p:spPr>
          <a:xfrm>
            <a:off x="867549" y="6376868"/>
            <a:ext cx="335875" cy="419814"/>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Poppins Light" pitchFamily="34" charset="0"/>
                <a:ea typeface="Poppins Light" pitchFamily="34" charset="-122"/>
                <a:cs typeface="Poppins Light" pitchFamily="34" charset="-120"/>
              </a:rPr>
              <a:t>3</a:t>
            </a:r>
            <a:endParaRPr lang="en-US" sz="2600" dirty="0"/>
          </a:p>
        </p:txBody>
      </p:sp>
      <p:sp>
        <p:nvSpPr>
          <p:cNvPr id="14" name="Text 11"/>
          <p:cNvSpPr/>
          <p:nvPr/>
        </p:nvSpPr>
        <p:spPr>
          <a:xfrm>
            <a:off x="1511260" y="6411873"/>
            <a:ext cx="2799040" cy="349806"/>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Teladan Adaptif</a:t>
            </a:r>
            <a:endParaRPr lang="en-US" sz="2200" dirty="0"/>
          </a:p>
        </p:txBody>
      </p:sp>
      <p:sp>
        <p:nvSpPr>
          <p:cNvPr id="15" name="Text 12"/>
          <p:cNvSpPr/>
          <p:nvPr/>
        </p:nvSpPr>
        <p:spPr>
          <a:xfrm>
            <a:off x="1511260" y="6895981"/>
            <a:ext cx="6849070" cy="716518"/>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Roboto Light" pitchFamily="34" charset="0"/>
                <a:ea typeface="Roboto Light" pitchFamily="34" charset="-122"/>
                <a:cs typeface="Roboto Light" pitchFamily="34" charset="-120"/>
              </a:rPr>
              <a:t>Menjadi penggerak dakwah yang responsif terhadap perkembangan zaman sambil tetap mempertahankan nilai-nilai fundamental Islam.</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791"/>
          </a:xfrm>
          <a:prstGeom prst="rect">
            <a:avLst/>
          </a:prstGeom>
        </p:spPr>
      </p:pic>
      <p:sp>
        <p:nvSpPr>
          <p:cNvPr id="3" name="Text 0"/>
          <p:cNvSpPr/>
          <p:nvPr/>
        </p:nvSpPr>
        <p:spPr>
          <a:xfrm>
            <a:off x="767596" y="603052"/>
            <a:ext cx="7608808" cy="2055971"/>
          </a:xfrm>
          <a:prstGeom prst="rect">
            <a:avLst/>
          </a:prstGeom>
          <a:noFill/>
          <a:ln/>
        </p:spPr>
        <p:txBody>
          <a:bodyPr wrap="square" lIns="0" tIns="0" rIns="0" bIns="0" rtlCol="0" anchor="t"/>
          <a:lstStyle/>
          <a:p>
            <a:pPr algn="l" indent="0" marL="0">
              <a:lnSpc>
                <a:spcPts val="5350"/>
              </a:lnSpc>
              <a:buNone/>
            </a:pPr>
            <a:r>
              <a:rPr lang="en-US" sz="4300" dirty="0">
                <a:solidFill>
                  <a:srgbClr val="F2F2F3"/>
                </a:solidFill>
                <a:latin typeface="Poppins Light" pitchFamily="34" charset="0"/>
                <a:ea typeface="Poppins Light" pitchFamily="34" charset="-122"/>
                <a:cs typeface="Poppins Light" pitchFamily="34" charset="-120"/>
              </a:rPr>
              <a:t>Kesimpulan: Memikul Risalah adalah Tanggung Jawab Pemuda</a:t>
            </a:r>
            <a:endParaRPr lang="en-US" sz="4300" dirty="0"/>
          </a:p>
        </p:txBody>
      </p:sp>
      <p:sp>
        <p:nvSpPr>
          <p:cNvPr id="4" name="Shape 1"/>
          <p:cNvSpPr/>
          <p:nvPr/>
        </p:nvSpPr>
        <p:spPr>
          <a:xfrm>
            <a:off x="767596" y="2987993"/>
            <a:ext cx="7608808" cy="4639747"/>
          </a:xfrm>
          <a:prstGeom prst="roundRect">
            <a:avLst>
              <a:gd name="adj" fmla="val 1985"/>
            </a:avLst>
          </a:prstGeom>
          <a:solidFill>
            <a:srgbClr val="3D3D42"/>
          </a:solidFill>
          <a:ln w="7620">
            <a:solidFill>
              <a:srgbClr val="56565B"/>
            </a:solidFill>
            <a:prstDash val="solid"/>
          </a:ln>
        </p:spPr>
      </p:sp>
      <p:sp>
        <p:nvSpPr>
          <p:cNvPr id="5" name="Shape 2"/>
          <p:cNvSpPr/>
          <p:nvPr/>
        </p:nvSpPr>
        <p:spPr>
          <a:xfrm>
            <a:off x="775216" y="2995612"/>
            <a:ext cx="3796784" cy="3009900"/>
          </a:xfrm>
          <a:prstGeom prst="roundRect">
            <a:avLst>
              <a:gd name="adj" fmla="val 3060"/>
            </a:avLst>
          </a:prstGeom>
          <a:solidFill>
            <a:srgbClr val="3D3D42"/>
          </a:solidFill>
          <a:ln/>
        </p:spPr>
      </p:sp>
      <p:sp>
        <p:nvSpPr>
          <p:cNvPr id="6" name="Text 3"/>
          <p:cNvSpPr/>
          <p:nvPr/>
        </p:nvSpPr>
        <p:spPr>
          <a:xfrm>
            <a:off x="994529" y="3214926"/>
            <a:ext cx="3358158" cy="685324"/>
          </a:xfrm>
          <a:prstGeom prst="rect">
            <a:avLst/>
          </a:prstGeom>
          <a:noFill/>
          <a:ln/>
        </p:spPr>
        <p:txBody>
          <a:bodyPr wrap="square" lIns="0" tIns="0" rIns="0" bIns="0" rtlCol="0" anchor="t"/>
          <a:lstStyle/>
          <a:p>
            <a:pPr algn="l" indent="0" marL="0">
              <a:lnSpc>
                <a:spcPts val="2650"/>
              </a:lnSpc>
              <a:buNone/>
            </a:pPr>
            <a:r>
              <a:rPr lang="en-US" sz="2150" dirty="0">
                <a:solidFill>
                  <a:srgbClr val="E5E0DF"/>
                </a:solidFill>
                <a:latin typeface="Poppins Light" pitchFamily="34" charset="0"/>
                <a:ea typeface="Poppins Light" pitchFamily="34" charset="-122"/>
                <a:cs typeface="Poppins Light" pitchFamily="34" charset="-120"/>
              </a:rPr>
              <a:t>Tiga Pilar Berjalan Beriringan</a:t>
            </a:r>
            <a:endParaRPr lang="en-US" sz="2150" dirty="0"/>
          </a:p>
        </p:txBody>
      </p:sp>
      <p:sp>
        <p:nvSpPr>
          <p:cNvPr id="7" name="Text 4"/>
          <p:cNvSpPr/>
          <p:nvPr/>
        </p:nvSpPr>
        <p:spPr>
          <a:xfrm>
            <a:off x="994529" y="4031813"/>
            <a:ext cx="3358158" cy="1754386"/>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Dakwah lisan, perbuatan, dan tulisan harus terintegrasi harmonis untuk dampak maksimal dan transformasi spiritual yang berkelanjutan.</a:t>
            </a:r>
            <a:endParaRPr lang="en-US" sz="1700" dirty="0"/>
          </a:p>
        </p:txBody>
      </p:sp>
      <p:sp>
        <p:nvSpPr>
          <p:cNvPr id="8" name="Shape 5"/>
          <p:cNvSpPr/>
          <p:nvPr/>
        </p:nvSpPr>
        <p:spPr>
          <a:xfrm>
            <a:off x="4572000" y="2995612"/>
            <a:ext cx="3796784" cy="3009900"/>
          </a:xfrm>
          <a:prstGeom prst="rect">
            <a:avLst/>
          </a:prstGeom>
          <a:solidFill>
            <a:srgbClr val="3D3D42"/>
          </a:solidFill>
          <a:ln/>
        </p:spPr>
      </p:sp>
      <p:sp>
        <p:nvSpPr>
          <p:cNvPr id="9" name="Shape 6"/>
          <p:cNvSpPr/>
          <p:nvPr/>
        </p:nvSpPr>
        <p:spPr>
          <a:xfrm>
            <a:off x="4572000" y="2995612"/>
            <a:ext cx="30480" cy="3009900"/>
          </a:xfrm>
          <a:prstGeom prst="roundRect">
            <a:avLst>
              <a:gd name="adj" fmla="val 302205"/>
            </a:avLst>
          </a:prstGeom>
          <a:solidFill>
            <a:srgbClr val="56565B"/>
          </a:solidFill>
          <a:ln/>
        </p:spPr>
      </p:sp>
      <p:sp>
        <p:nvSpPr>
          <p:cNvPr id="10" name="Text 7"/>
          <p:cNvSpPr/>
          <p:nvPr/>
        </p:nvSpPr>
        <p:spPr>
          <a:xfrm>
            <a:off x="4791313" y="3214926"/>
            <a:ext cx="2815114" cy="342662"/>
          </a:xfrm>
          <a:prstGeom prst="rect">
            <a:avLst/>
          </a:prstGeom>
          <a:noFill/>
          <a:ln/>
        </p:spPr>
        <p:txBody>
          <a:bodyPr wrap="none" lIns="0" tIns="0" rIns="0" bIns="0" rtlCol="0" anchor="t"/>
          <a:lstStyle/>
          <a:p>
            <a:pPr algn="l" indent="0" marL="0">
              <a:lnSpc>
                <a:spcPts val="2650"/>
              </a:lnSpc>
              <a:buNone/>
            </a:pPr>
            <a:r>
              <a:rPr lang="en-US" sz="2150" dirty="0">
                <a:solidFill>
                  <a:srgbClr val="E5E0DF"/>
                </a:solidFill>
                <a:latin typeface="Poppins Light" pitchFamily="34" charset="0"/>
                <a:ea typeface="Poppins Light" pitchFamily="34" charset="-122"/>
                <a:cs typeface="Poppins Light" pitchFamily="34" charset="-120"/>
              </a:rPr>
              <a:t>Peran Kunci Pemuda</a:t>
            </a:r>
            <a:endParaRPr lang="en-US" sz="2150" dirty="0"/>
          </a:p>
        </p:txBody>
      </p:sp>
      <p:sp>
        <p:nvSpPr>
          <p:cNvPr id="11" name="Text 8"/>
          <p:cNvSpPr/>
          <p:nvPr/>
        </p:nvSpPr>
        <p:spPr>
          <a:xfrm>
            <a:off x="4791313" y="3689152"/>
            <a:ext cx="3358158" cy="1403509"/>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Menyebarkan Islam yang moderat, inklusif, dan progresif sebagai penerus risalah Nabi Muhammad untuk generasi mendatang.</a:t>
            </a:r>
            <a:endParaRPr lang="en-US" sz="1700" dirty="0"/>
          </a:p>
        </p:txBody>
      </p:sp>
      <p:sp>
        <p:nvSpPr>
          <p:cNvPr id="12" name="Shape 9"/>
          <p:cNvSpPr/>
          <p:nvPr/>
        </p:nvSpPr>
        <p:spPr>
          <a:xfrm>
            <a:off x="775216" y="6005513"/>
            <a:ext cx="7593568" cy="1614607"/>
          </a:xfrm>
          <a:prstGeom prst="rect">
            <a:avLst/>
          </a:prstGeom>
          <a:solidFill>
            <a:srgbClr val="3D3D42"/>
          </a:solidFill>
          <a:ln/>
        </p:spPr>
      </p:sp>
      <p:sp>
        <p:nvSpPr>
          <p:cNvPr id="13" name="Shape 10"/>
          <p:cNvSpPr/>
          <p:nvPr/>
        </p:nvSpPr>
        <p:spPr>
          <a:xfrm>
            <a:off x="775216" y="6005513"/>
            <a:ext cx="7593568" cy="30480"/>
          </a:xfrm>
          <a:prstGeom prst="roundRect">
            <a:avLst>
              <a:gd name="adj" fmla="val 302205"/>
            </a:avLst>
          </a:prstGeom>
          <a:solidFill>
            <a:srgbClr val="56565B"/>
          </a:solidFill>
          <a:ln/>
        </p:spPr>
      </p:sp>
      <p:sp>
        <p:nvSpPr>
          <p:cNvPr id="14" name="Text 11"/>
          <p:cNvSpPr/>
          <p:nvPr/>
        </p:nvSpPr>
        <p:spPr>
          <a:xfrm>
            <a:off x="994529" y="6224826"/>
            <a:ext cx="2741414" cy="342662"/>
          </a:xfrm>
          <a:prstGeom prst="rect">
            <a:avLst/>
          </a:prstGeom>
          <a:noFill/>
          <a:ln/>
        </p:spPr>
        <p:txBody>
          <a:bodyPr wrap="none" lIns="0" tIns="0" rIns="0" bIns="0" rtlCol="0" anchor="t"/>
          <a:lstStyle/>
          <a:p>
            <a:pPr algn="l" indent="0" marL="0">
              <a:lnSpc>
                <a:spcPts val="2650"/>
              </a:lnSpc>
              <a:buNone/>
            </a:pPr>
            <a:r>
              <a:rPr lang="en-US" sz="2150" dirty="0">
                <a:solidFill>
                  <a:srgbClr val="E5E0DF"/>
                </a:solidFill>
                <a:latin typeface="Poppins Light" pitchFamily="34" charset="0"/>
                <a:ea typeface="Poppins Light" pitchFamily="34" charset="-122"/>
                <a:cs typeface="Poppins Light" pitchFamily="34" charset="-120"/>
              </a:rPr>
              <a:t>Visi Bersama 2045</a:t>
            </a:r>
            <a:endParaRPr lang="en-US" sz="2150" dirty="0"/>
          </a:p>
        </p:txBody>
      </p:sp>
      <p:sp>
        <p:nvSpPr>
          <p:cNvPr id="15" name="Text 12"/>
          <p:cNvSpPr/>
          <p:nvPr/>
        </p:nvSpPr>
        <p:spPr>
          <a:xfrm>
            <a:off x="994529" y="6699052"/>
            <a:ext cx="7154942" cy="70175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Mari dukung dan aktifkan peran pemuda untuk Indonesia Emas yang bermartabat, berwawasan, dan berakhlak dalam cahaya Islam.</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alpha val="80000"/>
            </a:srgbClr>
          </a:solidFill>
          <a:ln/>
        </p:spPr>
      </p:sp>
      <p:sp>
        <p:nvSpPr>
          <p:cNvPr id="4" name="Text 1"/>
          <p:cNvSpPr/>
          <p:nvPr/>
        </p:nvSpPr>
        <p:spPr>
          <a:xfrm>
            <a:off x="793790" y="2911197"/>
            <a:ext cx="7825502" cy="978218"/>
          </a:xfrm>
          <a:prstGeom prst="rect">
            <a:avLst/>
          </a:prstGeom>
          <a:noFill/>
          <a:ln/>
        </p:spPr>
        <p:txBody>
          <a:bodyPr wrap="none" lIns="0" tIns="0" rIns="0" bIns="0" rtlCol="0" anchor="t"/>
          <a:lstStyle/>
          <a:p>
            <a:pPr algn="l" indent="0" marL="0">
              <a:lnSpc>
                <a:spcPts val="7700"/>
              </a:lnSpc>
              <a:buNone/>
            </a:pPr>
            <a:r>
              <a:rPr lang="en-US" sz="6150" dirty="0">
                <a:solidFill>
                  <a:srgbClr val="F2F2F3"/>
                </a:solidFill>
                <a:latin typeface="Poppins Light" pitchFamily="34" charset="0"/>
                <a:ea typeface="Poppins Light" pitchFamily="34" charset="-122"/>
                <a:cs typeface="Poppins Light" pitchFamily="34" charset="-120"/>
              </a:rPr>
              <a:t>Terima Kasih!</a:t>
            </a:r>
            <a:endParaRPr lang="en-US" sz="6150" dirty="0"/>
          </a:p>
        </p:txBody>
      </p:sp>
      <p:sp>
        <p:nvSpPr>
          <p:cNvPr id="5" name="Text 2"/>
          <p:cNvSpPr/>
          <p:nvPr/>
        </p:nvSpPr>
        <p:spPr>
          <a:xfrm>
            <a:off x="793790" y="422957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Semoga presentasi ini dapat menginspirasi kita semua untuk berperan aktif dalam memikul risalah dakwah, menjadikan pemuda sebagai pilar utama menuju Indonesia Emas 2045 yang bermartabat dan berakhlak mulia. Mari terus berkolaborasi untuk kebaikan umat.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Bentuk-Bentuk Dakwah dan Peran Pemuda dalam Memikul Risalah</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Perjalanan dakwah Islam yang sempurna memerlukan kombinasi harmonis antara kata-kata, perbuatan, dan tulisan. Pemuda Muslim masa kini dipanggil untuk memimpin transformasi spiritual ini menuju Indonesia Emas 2045.</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51109"/>
            <a:ext cx="10160198"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Bentuk Dakwah dalam Fiqih Dakwah</a:t>
            </a:r>
            <a:endParaRPr lang="en-US" sz="4450" dirty="0"/>
          </a:p>
        </p:txBody>
      </p:sp>
      <p:sp>
        <p:nvSpPr>
          <p:cNvPr id="3" name="Text 1"/>
          <p:cNvSpPr/>
          <p:nvPr/>
        </p:nvSpPr>
        <p:spPr>
          <a:xfrm>
            <a:off x="1743789" y="3906441"/>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Dakwah Bil Lisan</a:t>
            </a:r>
            <a:endParaRPr lang="en-US" sz="2200" dirty="0"/>
          </a:p>
        </p:txBody>
      </p:sp>
      <p:sp>
        <p:nvSpPr>
          <p:cNvPr id="4" name="Text 2"/>
          <p:cNvSpPr/>
          <p:nvPr/>
        </p:nvSpPr>
        <p:spPr>
          <a:xfrm>
            <a:off x="793790" y="4396859"/>
            <a:ext cx="3785235" cy="1088708"/>
          </a:xfrm>
          <a:prstGeom prst="rect">
            <a:avLst/>
          </a:prstGeom>
          <a:noFill/>
          <a:ln/>
        </p:spPr>
        <p:txBody>
          <a:bodyPr wrap="square" lIns="0" tIns="0" rIns="0" bIns="0" rtlCol="0" anchor="t"/>
          <a:lstStyle/>
          <a:p>
            <a:pPr algn="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Perkataan dan penyampaian langsung melalui ceramah dan dialog untuk menyentuh hati.</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7717" y="4526161"/>
            <a:ext cx="339328" cy="339328"/>
          </a:xfrm>
          <a:prstGeom prst="rect">
            <a:avLst/>
          </a:prstGeom>
        </p:spPr>
      </p:pic>
      <p:sp>
        <p:nvSpPr>
          <p:cNvPr id="7" name="Text 3"/>
          <p:cNvSpPr/>
          <p:nvPr/>
        </p:nvSpPr>
        <p:spPr>
          <a:xfrm>
            <a:off x="9937790" y="2680097"/>
            <a:ext cx="3055382"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Dakwah Bil Perbuatan</a:t>
            </a:r>
            <a:endParaRPr lang="en-US" sz="2200" dirty="0"/>
          </a:p>
        </p:txBody>
      </p:sp>
      <p:sp>
        <p:nvSpPr>
          <p:cNvPr id="8" name="Text 4"/>
          <p:cNvSpPr/>
          <p:nvPr/>
        </p:nvSpPr>
        <p:spPr>
          <a:xfrm>
            <a:off x="9937790" y="3170515"/>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Tindakan nyata dan teladan akhlak yang menunjukkan nilai-nilai Islam dalam kehidupan sehari-hari.</a:t>
            </a:r>
            <a:endParaRPr lang="en-US" sz="1750" dirty="0"/>
          </a:p>
        </p:txBody>
      </p:sp>
      <p:pic>
        <p:nvPicPr>
          <p:cNvPr id="9" name="Image 2" descr="preencoded.png">    </p:cNvPr>
          <p:cNvPicPr>
            <a:picLocks noChangeAspect="1"/>
          </p:cNvPicPr>
          <p:nvPr/>
        </p:nvPicPr>
        <p:blipFill>
          <a:blip r:embed="rId4"/>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4326" y="3142536"/>
            <a:ext cx="339328" cy="339328"/>
          </a:xfrm>
          <a:prstGeom prst="rect">
            <a:avLst/>
          </a:prstGeom>
        </p:spPr>
      </p:pic>
      <p:sp>
        <p:nvSpPr>
          <p:cNvPr id="11" name="Text 5"/>
          <p:cNvSpPr/>
          <p:nvPr/>
        </p:nvSpPr>
        <p:spPr>
          <a:xfrm>
            <a:off x="9937790" y="51326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Dakwah Bil Qalam</a:t>
            </a:r>
            <a:endParaRPr lang="en-US" sz="2200" dirty="0"/>
          </a:p>
        </p:txBody>
      </p:sp>
      <p:sp>
        <p:nvSpPr>
          <p:cNvPr id="12" name="Text 6"/>
          <p:cNvSpPr/>
          <p:nvPr/>
        </p:nvSpPr>
        <p:spPr>
          <a:xfrm>
            <a:off x="9937790" y="5623084"/>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Media tulisan melalui buku, artikel, dan konten digital untuk menjangkau audiens yang lebih luas.</a:t>
            </a:r>
            <a:endParaRPr lang="en-US" sz="1750" dirty="0"/>
          </a:p>
        </p:txBody>
      </p:sp>
      <p:pic>
        <p:nvPicPr>
          <p:cNvPr id="13" name="Image 4"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4326" y="5909786"/>
            <a:ext cx="339328" cy="3393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8254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Dakwah Bil Lisan: Kekuatan Perkataan</a:t>
            </a:r>
            <a:endParaRPr lang="en-US" sz="4450" dirty="0"/>
          </a:p>
        </p:txBody>
      </p:sp>
      <p:sp>
        <p:nvSpPr>
          <p:cNvPr id="4" name="Text 1"/>
          <p:cNvSpPr/>
          <p:nvPr/>
        </p:nvSpPr>
        <p:spPr>
          <a:xfrm>
            <a:off x="793790" y="3267075"/>
            <a:ext cx="3501509" cy="708660"/>
          </a:xfrm>
          <a:prstGeom prst="rect">
            <a:avLst/>
          </a:prstGeom>
          <a:noFill/>
          <a:ln/>
        </p:spPr>
        <p:txBody>
          <a:bodyPr wrap="squar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Metode Klasik yang Terbukti</a:t>
            </a:r>
            <a:endParaRPr lang="en-US" sz="2200" dirty="0"/>
          </a:p>
        </p:txBody>
      </p:sp>
      <p:sp>
        <p:nvSpPr>
          <p:cNvPr id="5" name="Text 2"/>
          <p:cNvSpPr/>
          <p:nvPr/>
        </p:nvSpPr>
        <p:spPr>
          <a:xfrm>
            <a:off x="793790" y="4202549"/>
            <a:ext cx="3501509" cy="254031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Ceramah, pengajian, tausiyah, dan dialog interaktif telah digunakan sejak zaman Rasulullah SAW. Ini adalah fondasi dakwah yang menghubungkan langsung antara da'i dan jama'ah dengan sentuhan personal yang kuat.</a:t>
            </a:r>
            <a:endParaRPr lang="en-US" sz="1750" dirty="0"/>
          </a:p>
        </p:txBody>
      </p:sp>
      <p:sp>
        <p:nvSpPr>
          <p:cNvPr id="6" name="Text 3"/>
          <p:cNvSpPr/>
          <p:nvPr/>
        </p:nvSpPr>
        <p:spPr>
          <a:xfrm>
            <a:off x="4856321" y="3267075"/>
            <a:ext cx="3021330" cy="354330"/>
          </a:xfrm>
          <a:prstGeom prst="rect">
            <a:avLst/>
          </a:prstGeom>
          <a:noFill/>
          <a:ln/>
        </p:spPr>
        <p:txBody>
          <a:bodyPr wrap="non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Tantangan Era Digital</a:t>
            </a:r>
            <a:endParaRPr lang="en-US" sz="2200" dirty="0"/>
          </a:p>
        </p:txBody>
      </p:sp>
      <p:sp>
        <p:nvSpPr>
          <p:cNvPr id="7" name="Text 4"/>
          <p:cNvSpPr/>
          <p:nvPr/>
        </p:nvSpPr>
        <p:spPr>
          <a:xfrm>
            <a:off x="4856321" y="3848219"/>
            <a:ext cx="3501509" cy="254031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Menarik perhatian di tengah gangguan teknologi memerlukan inovasi. Penggunaan ponsel saat ceramah dan kompetisi dengan konten hiburan digital menjadi hambatan utama dalam era transformasi digital ini.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67720"/>
            <a:ext cx="8436769" cy="978218"/>
          </a:xfrm>
          <a:prstGeom prst="rect">
            <a:avLst/>
          </a:prstGeom>
          <a:noFill/>
          <a:ln/>
        </p:spPr>
        <p:txBody>
          <a:bodyPr wrap="none" lIns="0" tIns="0" rIns="0" bIns="0" rtlCol="0" anchor="t"/>
          <a:lstStyle/>
          <a:p>
            <a:pPr algn="l" indent="0" marL="0">
              <a:lnSpc>
                <a:spcPts val="7700"/>
              </a:lnSpc>
              <a:buNone/>
            </a:pPr>
            <a:r>
              <a:rPr lang="en-US" sz="6150" dirty="0">
                <a:solidFill>
                  <a:srgbClr val="F2F2F3"/>
                </a:solidFill>
                <a:latin typeface="Poppins Light" pitchFamily="34" charset="0"/>
                <a:ea typeface="Poppins Light" pitchFamily="34" charset="-122"/>
                <a:cs typeface="Poppins Light" pitchFamily="34" charset="-120"/>
              </a:rPr>
              <a:t>Dakwah Bil Perbuatan</a:t>
            </a:r>
            <a:endParaRPr lang="en-US" sz="6150" dirty="0"/>
          </a:p>
        </p:txBody>
      </p:sp>
      <p:sp>
        <p:nvSpPr>
          <p:cNvPr id="4" name="Shape 1"/>
          <p:cNvSpPr/>
          <p:nvPr/>
        </p:nvSpPr>
        <p:spPr>
          <a:xfrm>
            <a:off x="793790" y="4986099"/>
            <a:ext cx="6407944" cy="2410897"/>
          </a:xfrm>
          <a:prstGeom prst="roundRect">
            <a:avLst>
              <a:gd name="adj" fmla="val 3952"/>
            </a:avLst>
          </a:prstGeom>
          <a:solidFill>
            <a:srgbClr val="3D3D42"/>
          </a:solidFill>
          <a:ln w="7620">
            <a:solidFill>
              <a:srgbClr val="56565B"/>
            </a:solidFill>
            <a:prstDash val="solid"/>
          </a:ln>
        </p:spPr>
      </p:sp>
      <p:sp>
        <p:nvSpPr>
          <p:cNvPr id="5" name="Text 2"/>
          <p:cNvSpPr/>
          <p:nvPr/>
        </p:nvSpPr>
        <p:spPr>
          <a:xfrm>
            <a:off x="1028224" y="5220533"/>
            <a:ext cx="342459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Implementasi Nilai Islam</a:t>
            </a:r>
            <a:endParaRPr lang="en-US" sz="2200" dirty="0"/>
          </a:p>
        </p:txBody>
      </p:sp>
      <p:sp>
        <p:nvSpPr>
          <p:cNvPr id="6" name="Text 3"/>
          <p:cNvSpPr/>
          <p:nvPr/>
        </p:nvSpPr>
        <p:spPr>
          <a:xfrm>
            <a:off x="1028224" y="5710952"/>
            <a:ext cx="5939076"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Menunjukkan akhlak mulia dan tindakan nyata dalam kehidupan sehari-hari, menjadi cerminan ajaran Islam yang autentik dan bermakna bagi sekitar.</a:t>
            </a:r>
            <a:endParaRPr lang="en-US" sz="1750" dirty="0"/>
          </a:p>
        </p:txBody>
      </p:sp>
      <p:sp>
        <p:nvSpPr>
          <p:cNvPr id="7" name="Shape 4"/>
          <p:cNvSpPr/>
          <p:nvPr/>
        </p:nvSpPr>
        <p:spPr>
          <a:xfrm>
            <a:off x="7428548" y="4986099"/>
            <a:ext cx="6408063" cy="2410897"/>
          </a:xfrm>
          <a:prstGeom prst="roundRect">
            <a:avLst>
              <a:gd name="adj" fmla="val 3952"/>
            </a:avLst>
          </a:prstGeom>
          <a:solidFill>
            <a:srgbClr val="3D3D42"/>
          </a:solidFill>
          <a:ln w="7620">
            <a:solidFill>
              <a:srgbClr val="56565B"/>
            </a:solidFill>
            <a:prstDash val="solid"/>
          </a:ln>
        </p:spPr>
      </p:sp>
      <p:sp>
        <p:nvSpPr>
          <p:cNvPr id="8" name="Text 5"/>
          <p:cNvSpPr/>
          <p:nvPr/>
        </p:nvSpPr>
        <p:spPr>
          <a:xfrm>
            <a:off x="7662982" y="52205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Kepedulian Sosial</a:t>
            </a:r>
            <a:endParaRPr lang="en-US" sz="2200" dirty="0"/>
          </a:p>
        </p:txBody>
      </p:sp>
      <p:sp>
        <p:nvSpPr>
          <p:cNvPr id="9" name="Text 6"/>
          <p:cNvSpPr/>
          <p:nvPr/>
        </p:nvSpPr>
        <p:spPr>
          <a:xfrm>
            <a:off x="7662982" y="5710952"/>
            <a:ext cx="5939195"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Kerja bakti, membantu sesama, dan menjadi teladan nyata dalam komunitas. Masjid Al-Kadir Bengkulu menunjukkan integrasi sempurna antara kegiatan spiritual dan pengabdian sosial.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5807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Dakwah Bil Qalam: Kekuatan Tulisan</a:t>
            </a:r>
            <a:endParaRPr lang="en-US" sz="4450" dirty="0"/>
          </a:p>
        </p:txBody>
      </p:sp>
      <p:sp>
        <p:nvSpPr>
          <p:cNvPr id="4" name="Text 1"/>
          <p:cNvSpPr/>
          <p:nvPr/>
        </p:nvSpPr>
        <p:spPr>
          <a:xfrm>
            <a:off x="6280190" y="2515791"/>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Dakwah melalui buku, artikel, media sosial, dan konten digital membuka jangkauan tak terbatas. Pemuda Muslim adalah penggerak utama, memanfaatkan Instagram, YouTube, dan blog untuk menyebarkan pesan Islam yang informatif, inspiratif, dan relevan dengan tantangan zaman kontemporer.</a:t>
            </a:r>
            <a:endParaRPr lang="en-US" sz="17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5200" y="4592479"/>
            <a:ext cx="340162" cy="340162"/>
          </a:xfrm>
          <a:prstGeom prst="rect">
            <a:avLst/>
          </a:prstGeom>
        </p:spPr>
      </p:pic>
      <p:sp>
        <p:nvSpPr>
          <p:cNvPr id="6" name="Text 2"/>
          <p:cNvSpPr/>
          <p:nvPr/>
        </p:nvSpPr>
        <p:spPr>
          <a:xfrm>
            <a:off x="7017306" y="45854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Platform Digital</a:t>
            </a:r>
            <a:endParaRPr lang="en-US" sz="2200" dirty="0"/>
          </a:p>
        </p:txBody>
      </p:sp>
      <p:sp>
        <p:nvSpPr>
          <p:cNvPr id="7" name="Text 3"/>
          <p:cNvSpPr/>
          <p:nvPr/>
        </p:nvSpPr>
        <p:spPr>
          <a:xfrm>
            <a:off x="7017306" y="5075873"/>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Instagram, YouTube, TikTok, dan blog menciptakan ekosistem dakwah yang dinamis dan interaktif.</a:t>
            </a:r>
            <a:endParaRPr lang="en-US" sz="17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5200" y="6262330"/>
            <a:ext cx="340162" cy="340162"/>
          </a:xfrm>
          <a:prstGeom prst="rect">
            <a:avLst/>
          </a:prstGeom>
        </p:spPr>
      </p:pic>
      <p:sp>
        <p:nvSpPr>
          <p:cNvPr id="9" name="Text 4"/>
          <p:cNvSpPr/>
          <p:nvPr/>
        </p:nvSpPr>
        <p:spPr>
          <a:xfrm>
            <a:off x="7017306" y="62553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Karakteristik Unik</a:t>
            </a:r>
            <a:endParaRPr lang="en-US" sz="2200" dirty="0"/>
          </a:p>
        </p:txBody>
      </p:sp>
      <p:sp>
        <p:nvSpPr>
          <p:cNvPr id="10" name="Text 5"/>
          <p:cNvSpPr/>
          <p:nvPr/>
        </p:nvSpPr>
        <p:spPr>
          <a:xfrm>
            <a:off x="7017306" y="6745724"/>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Konten pemuda menggabungkan pesan yang menarik, mudah dipahami, dan sesuai dengan konteks kehidupan modern.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8275" y="559713"/>
            <a:ext cx="7720251" cy="1906667"/>
          </a:xfrm>
          <a:prstGeom prst="rect">
            <a:avLst/>
          </a:prstGeom>
          <a:noFill/>
          <a:ln/>
        </p:spPr>
        <p:txBody>
          <a:bodyPr wrap="square" lIns="0" tIns="0" rIns="0" bIns="0" rtlCol="0" anchor="t"/>
          <a:lstStyle/>
          <a:p>
            <a:pPr algn="l" indent="0" marL="0">
              <a:lnSpc>
                <a:spcPts val="5000"/>
              </a:lnSpc>
              <a:buNone/>
            </a:pPr>
            <a:r>
              <a:rPr lang="en-US" sz="4000" dirty="0">
                <a:solidFill>
                  <a:srgbClr val="F2F2F3"/>
                </a:solidFill>
                <a:latin typeface="Poppins Light" pitchFamily="34" charset="0"/>
                <a:ea typeface="Poppins Light" pitchFamily="34" charset="-122"/>
                <a:cs typeface="Poppins Light" pitchFamily="34" charset="-120"/>
              </a:rPr>
              <a:t>Peran Strategis Pemuda dalam Dakwah Era Indonesia Emas 2045</a:t>
            </a:r>
            <a:endParaRPr lang="en-US" sz="4000" dirty="0"/>
          </a:p>
        </p:txBody>
      </p:sp>
      <p:sp>
        <p:nvSpPr>
          <p:cNvPr id="4" name="Shape 1"/>
          <p:cNvSpPr/>
          <p:nvPr/>
        </p:nvSpPr>
        <p:spPr>
          <a:xfrm>
            <a:off x="6401633" y="3076456"/>
            <a:ext cx="203359" cy="1192054"/>
          </a:xfrm>
          <a:prstGeom prst="roundRect">
            <a:avLst>
              <a:gd name="adj" fmla="val 42012"/>
            </a:avLst>
          </a:prstGeom>
          <a:solidFill>
            <a:srgbClr val="3D3D42"/>
          </a:solidFill>
          <a:ln w="7620">
            <a:solidFill>
              <a:srgbClr val="56565B"/>
            </a:solidFill>
            <a:prstDash val="solid"/>
          </a:ln>
        </p:spPr>
      </p:sp>
      <p:sp>
        <p:nvSpPr>
          <p:cNvPr id="5" name="Shape 2"/>
          <p:cNvSpPr/>
          <p:nvPr/>
        </p:nvSpPr>
        <p:spPr>
          <a:xfrm>
            <a:off x="6198275" y="2942987"/>
            <a:ext cx="610195" cy="610195"/>
          </a:xfrm>
          <a:prstGeom prst="roundRect">
            <a:avLst>
              <a:gd name="adj" fmla="val 74927"/>
            </a:avLst>
          </a:prstGeom>
          <a:solidFill>
            <a:srgbClr val="3D3D42"/>
          </a:solidFill>
          <a:ln w="7620">
            <a:solidFill>
              <a:srgbClr val="56565B"/>
            </a:solidFill>
            <a:prstDash val="solid"/>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794" y="3095506"/>
            <a:ext cx="305038" cy="305038"/>
          </a:xfrm>
          <a:prstGeom prst="rect">
            <a:avLst/>
          </a:prstGeom>
        </p:spPr>
      </p:pic>
      <p:sp>
        <p:nvSpPr>
          <p:cNvPr id="7" name="Text 3"/>
          <p:cNvSpPr/>
          <p:nvPr/>
        </p:nvSpPr>
        <p:spPr>
          <a:xfrm>
            <a:off x="7011829" y="2974777"/>
            <a:ext cx="2542699" cy="317897"/>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Agen Perubahan</a:t>
            </a:r>
            <a:endParaRPr lang="en-US" sz="2000" dirty="0"/>
          </a:p>
        </p:txBody>
      </p:sp>
      <p:sp>
        <p:nvSpPr>
          <p:cNvPr id="8" name="Text 4"/>
          <p:cNvSpPr/>
          <p:nvPr/>
        </p:nvSpPr>
        <p:spPr>
          <a:xfrm>
            <a:off x="7011829" y="3414713"/>
            <a:ext cx="6906697" cy="65055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Membentuk persepsi keagamaan yang moderat, inklusif, dan progresif untuk masa depan yang lebih baik.</a:t>
            </a:r>
            <a:endParaRPr lang="en-US" sz="1600" dirty="0"/>
          </a:p>
        </p:txBody>
      </p:sp>
      <p:sp>
        <p:nvSpPr>
          <p:cNvPr id="9" name="Shape 5"/>
          <p:cNvSpPr/>
          <p:nvPr/>
        </p:nvSpPr>
        <p:spPr>
          <a:xfrm>
            <a:off x="6706672" y="4777026"/>
            <a:ext cx="203359" cy="1192054"/>
          </a:xfrm>
          <a:prstGeom prst="roundRect">
            <a:avLst>
              <a:gd name="adj" fmla="val 42012"/>
            </a:avLst>
          </a:prstGeom>
          <a:solidFill>
            <a:srgbClr val="3D3D42"/>
          </a:solidFill>
          <a:ln w="7620">
            <a:solidFill>
              <a:srgbClr val="56565B"/>
            </a:solidFill>
            <a:prstDash val="solid"/>
          </a:ln>
        </p:spPr>
      </p:sp>
      <p:sp>
        <p:nvSpPr>
          <p:cNvPr id="10" name="Shape 6"/>
          <p:cNvSpPr/>
          <p:nvPr/>
        </p:nvSpPr>
        <p:spPr>
          <a:xfrm>
            <a:off x="6503313" y="4643557"/>
            <a:ext cx="610195" cy="610195"/>
          </a:xfrm>
          <a:prstGeom prst="roundRect">
            <a:avLst>
              <a:gd name="adj" fmla="val 74927"/>
            </a:avLst>
          </a:prstGeom>
          <a:solidFill>
            <a:srgbClr val="3D3D42"/>
          </a:solidFill>
          <a:ln w="7620">
            <a:solidFill>
              <a:srgbClr val="56565B"/>
            </a:solidFill>
            <a:prstDash val="solid"/>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5832" y="4796076"/>
            <a:ext cx="305038" cy="305038"/>
          </a:xfrm>
          <a:prstGeom prst="rect">
            <a:avLst/>
          </a:prstGeom>
        </p:spPr>
      </p:pic>
      <p:sp>
        <p:nvSpPr>
          <p:cNvPr id="12" name="Text 7"/>
          <p:cNvSpPr/>
          <p:nvPr/>
        </p:nvSpPr>
        <p:spPr>
          <a:xfrm>
            <a:off x="7316867" y="4675346"/>
            <a:ext cx="2542699" cy="317897"/>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Adaptasi Teknologi</a:t>
            </a:r>
            <a:endParaRPr lang="en-US" sz="2000" dirty="0"/>
          </a:p>
        </p:txBody>
      </p:sp>
      <p:sp>
        <p:nvSpPr>
          <p:cNvPr id="13" name="Text 8"/>
          <p:cNvSpPr/>
          <p:nvPr/>
        </p:nvSpPr>
        <p:spPr>
          <a:xfrm>
            <a:off x="7316867" y="5115282"/>
            <a:ext cx="6601658" cy="65055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Menggabungkan dakwah tradisional dengan media sosial untuk menjangkau generasi muda secara efektif dan relevan.</a:t>
            </a:r>
            <a:endParaRPr lang="en-US" sz="1600" dirty="0"/>
          </a:p>
        </p:txBody>
      </p:sp>
      <p:sp>
        <p:nvSpPr>
          <p:cNvPr id="14" name="Shape 9"/>
          <p:cNvSpPr/>
          <p:nvPr/>
        </p:nvSpPr>
        <p:spPr>
          <a:xfrm>
            <a:off x="7011829" y="6477595"/>
            <a:ext cx="203359" cy="1192054"/>
          </a:xfrm>
          <a:prstGeom prst="roundRect">
            <a:avLst>
              <a:gd name="adj" fmla="val 42012"/>
            </a:avLst>
          </a:prstGeom>
          <a:solidFill>
            <a:srgbClr val="3D3D42"/>
          </a:solidFill>
          <a:ln w="7620">
            <a:solidFill>
              <a:srgbClr val="56565B"/>
            </a:solidFill>
            <a:prstDash val="solid"/>
          </a:ln>
        </p:spPr>
      </p:sp>
      <p:sp>
        <p:nvSpPr>
          <p:cNvPr id="15" name="Shape 10"/>
          <p:cNvSpPr/>
          <p:nvPr/>
        </p:nvSpPr>
        <p:spPr>
          <a:xfrm>
            <a:off x="6808470" y="6344126"/>
            <a:ext cx="610195" cy="610195"/>
          </a:xfrm>
          <a:prstGeom prst="roundRect">
            <a:avLst>
              <a:gd name="adj" fmla="val 74927"/>
            </a:avLst>
          </a:prstGeom>
          <a:solidFill>
            <a:srgbClr val="3D3D42"/>
          </a:solidFill>
          <a:ln w="7620">
            <a:solidFill>
              <a:srgbClr val="56565B"/>
            </a:solidFill>
            <a:prstDash val="solid"/>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0989" y="6496645"/>
            <a:ext cx="305038" cy="305038"/>
          </a:xfrm>
          <a:prstGeom prst="rect">
            <a:avLst/>
          </a:prstGeom>
        </p:spPr>
      </p:pic>
      <p:sp>
        <p:nvSpPr>
          <p:cNvPr id="17" name="Text 11"/>
          <p:cNvSpPr/>
          <p:nvPr/>
        </p:nvSpPr>
        <p:spPr>
          <a:xfrm>
            <a:off x="7622024" y="6375916"/>
            <a:ext cx="2848570" cy="317897"/>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Dukungan Institusional</a:t>
            </a:r>
            <a:endParaRPr lang="en-US" sz="2000" dirty="0"/>
          </a:p>
        </p:txBody>
      </p:sp>
      <p:sp>
        <p:nvSpPr>
          <p:cNvPr id="18" name="Text 12"/>
          <p:cNvSpPr/>
          <p:nvPr/>
        </p:nvSpPr>
        <p:spPr>
          <a:xfrm>
            <a:off x="7622024" y="6815852"/>
            <a:ext cx="6296501" cy="65055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Lembaga keagamaan dan pemerintah memberikan pelatihan dan platform digital untuk memberdayakan pemuda secara optimal.</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7989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Tantangan dan Strategi Berdakwah</a:t>
            </a:r>
            <a:endParaRPr lang="en-US" sz="4450" dirty="0"/>
          </a:p>
        </p:txBody>
      </p:sp>
      <p:sp>
        <p:nvSpPr>
          <p:cNvPr id="4" name="Text 1"/>
          <p:cNvSpPr/>
          <p:nvPr/>
        </p:nvSpPr>
        <p:spPr>
          <a:xfrm>
            <a:off x="6280190" y="306443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Tantangan Utama</a:t>
            </a:r>
            <a:endParaRPr lang="en-US" sz="2200" dirty="0"/>
          </a:p>
        </p:txBody>
      </p:sp>
      <p:sp>
        <p:nvSpPr>
          <p:cNvPr id="5" name="Text 2"/>
          <p:cNvSpPr/>
          <p:nvPr/>
        </p:nvSpPr>
        <p:spPr>
          <a:xfrm>
            <a:off x="6280190" y="3645575"/>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Distraksi digital dan media sosial yang mengalihkan perhatian</a:t>
            </a:r>
            <a:endParaRPr lang="en-US" sz="1750" dirty="0"/>
          </a:p>
        </p:txBody>
      </p:sp>
      <p:sp>
        <p:nvSpPr>
          <p:cNvPr id="6" name="Text 3"/>
          <p:cNvSpPr/>
          <p:nvPr/>
        </p:nvSpPr>
        <p:spPr>
          <a:xfrm>
            <a:off x="6280190" y="4813578"/>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Kurangnya minat pemuda dalam metode dakwah tradisional</a:t>
            </a:r>
            <a:endParaRPr lang="en-US" sz="1750" dirty="0"/>
          </a:p>
        </p:txBody>
      </p:sp>
      <p:sp>
        <p:nvSpPr>
          <p:cNvPr id="7" name="Text 4"/>
          <p:cNvSpPr/>
          <p:nvPr/>
        </p:nvSpPr>
        <p:spPr>
          <a:xfrm>
            <a:off x="6280190" y="598158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Tekanan sosial dan pengaruh budaya sekular yang kuat</a:t>
            </a:r>
            <a:endParaRPr lang="en-US" sz="1750" dirty="0"/>
          </a:p>
        </p:txBody>
      </p:sp>
      <p:sp>
        <p:nvSpPr>
          <p:cNvPr id="8" name="Text 5"/>
          <p:cNvSpPr/>
          <p:nvPr/>
        </p:nvSpPr>
        <p:spPr>
          <a:xfrm>
            <a:off x="10342721" y="306443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Strategi Efektif</a:t>
            </a:r>
            <a:endParaRPr lang="en-US" sz="2200" dirty="0"/>
          </a:p>
        </p:txBody>
      </p:sp>
      <p:sp>
        <p:nvSpPr>
          <p:cNvPr id="9" name="Text 6"/>
          <p:cNvSpPr/>
          <p:nvPr/>
        </p:nvSpPr>
        <p:spPr>
          <a:xfrm>
            <a:off x="10342721" y="3645575"/>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Mauidhoh hasanah: nasihat yang baik dan penuh kasih sayang</a:t>
            </a:r>
            <a:endParaRPr lang="en-US" sz="1750" dirty="0"/>
          </a:p>
        </p:txBody>
      </p:sp>
      <p:sp>
        <p:nvSpPr>
          <p:cNvPr id="10" name="Text 7"/>
          <p:cNvSpPr/>
          <p:nvPr/>
        </p:nvSpPr>
        <p:spPr>
          <a:xfrm>
            <a:off x="10342721" y="4813578"/>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Dialog interaktif yang dua arah dan menghargai perspektif berbeda</a:t>
            </a:r>
            <a:endParaRPr lang="en-US" sz="1750" dirty="0"/>
          </a:p>
        </p:txBody>
      </p:sp>
      <p:sp>
        <p:nvSpPr>
          <p:cNvPr id="11" name="Text 8"/>
          <p:cNvSpPr/>
          <p:nvPr/>
        </p:nvSpPr>
        <p:spPr>
          <a:xfrm>
            <a:off x="10342721" y="5981581"/>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Konten dakwah yang menarik, menghibur, namun tetap mendidik</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2964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Nasihat Ulama tentang Pemuda</a:t>
            </a:r>
            <a:endParaRPr lang="en-US" sz="4450" dirty="0"/>
          </a:p>
        </p:txBody>
      </p:sp>
      <p:sp>
        <p:nvSpPr>
          <p:cNvPr id="4" name="Shape 1"/>
          <p:cNvSpPr/>
          <p:nvPr/>
        </p:nvSpPr>
        <p:spPr>
          <a:xfrm>
            <a:off x="6280190" y="2687360"/>
            <a:ext cx="3664744" cy="2918698"/>
          </a:xfrm>
          <a:prstGeom prst="roundRect">
            <a:avLst>
              <a:gd name="adj" fmla="val 3264"/>
            </a:avLst>
          </a:prstGeom>
          <a:solidFill>
            <a:srgbClr val="050505"/>
          </a:solidFill>
          <a:ln w="30480">
            <a:solidFill>
              <a:srgbClr val="56565B"/>
            </a:solidFill>
            <a:prstDash val="solid"/>
          </a:ln>
        </p:spPr>
      </p:sp>
      <p:pic>
        <p:nvPicPr>
          <p:cNvPr id="5" name="Image 1" descr="preencoded.png">    </p:cNvPr>
          <p:cNvPicPr>
            <a:picLocks noChangeAspect="1"/>
          </p:cNvPicPr>
          <p:nvPr/>
        </p:nvPicPr>
        <p:blipFill>
          <a:blip r:embed="rId2"/>
          <a:stretch>
            <a:fillRect/>
          </a:stretch>
        </p:blipFill>
        <p:spPr>
          <a:xfrm>
            <a:off x="6174581" y="2581751"/>
            <a:ext cx="272177" cy="272177"/>
          </a:xfrm>
          <a:prstGeom prst="rect">
            <a:avLst/>
          </a:prstGeom>
        </p:spPr>
      </p:pic>
      <p:pic>
        <p:nvPicPr>
          <p:cNvPr id="6" name="Image 2" descr="preencoded.png">    </p:cNvPr>
          <p:cNvPicPr>
            <a:picLocks noChangeAspect="1"/>
          </p:cNvPicPr>
          <p:nvPr/>
        </p:nvPicPr>
        <p:blipFill>
          <a:blip r:embed="rId3"/>
          <a:stretch>
            <a:fillRect/>
          </a:stretch>
        </p:blipFill>
        <p:spPr>
          <a:xfrm>
            <a:off x="9778365" y="5439489"/>
            <a:ext cx="272177" cy="272177"/>
          </a:xfrm>
          <a:prstGeom prst="rect">
            <a:avLst/>
          </a:prstGeom>
        </p:spPr>
      </p:pic>
      <p:sp>
        <p:nvSpPr>
          <p:cNvPr id="7" name="Text 2"/>
          <p:cNvSpPr/>
          <p:nvPr/>
        </p:nvSpPr>
        <p:spPr>
          <a:xfrm>
            <a:off x="6650831" y="3058001"/>
            <a:ext cx="2923461" cy="2177415"/>
          </a:xfrm>
          <a:prstGeom prst="rect">
            <a:avLst/>
          </a:prstGeom>
          <a:noFill/>
          <a:ln/>
        </p:spPr>
        <p:txBody>
          <a:bodyPr wrap="square" lIns="0" tIns="0" rIns="0" bIns="0" rtlCol="0" anchor="t"/>
          <a:lstStyle/>
          <a:p>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Imam Asy-Syafi'i:</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"Hidupnya pemuda itu dengan ilmu dan takwa" - menekankan pentingnya pengetahuan dan kesadaran spiritual sejak muda.</a:t>
            </a:r>
            <a:endParaRPr lang="en-US" sz="1750" dirty="0"/>
          </a:p>
        </p:txBody>
      </p:sp>
      <p:sp>
        <p:nvSpPr>
          <p:cNvPr id="8" name="Shape 3"/>
          <p:cNvSpPr/>
          <p:nvPr/>
        </p:nvSpPr>
        <p:spPr>
          <a:xfrm>
            <a:off x="10171748" y="2687360"/>
            <a:ext cx="3664863" cy="2918698"/>
          </a:xfrm>
          <a:prstGeom prst="roundRect">
            <a:avLst>
              <a:gd name="adj" fmla="val 3264"/>
            </a:avLst>
          </a:prstGeom>
          <a:solidFill>
            <a:srgbClr val="050505"/>
          </a:solidFill>
          <a:ln w="30480">
            <a:solidFill>
              <a:srgbClr val="56565B"/>
            </a:solidFill>
            <a:prstDash val="solid"/>
          </a:ln>
        </p:spPr>
      </p:sp>
      <p:pic>
        <p:nvPicPr>
          <p:cNvPr id="9" name="Image 3" descr="preencoded.png">    </p:cNvPr>
          <p:cNvPicPr>
            <a:picLocks noChangeAspect="1"/>
          </p:cNvPicPr>
          <p:nvPr/>
        </p:nvPicPr>
        <p:blipFill>
          <a:blip r:embed="rId4"/>
          <a:stretch>
            <a:fillRect/>
          </a:stretch>
        </p:blipFill>
        <p:spPr>
          <a:xfrm>
            <a:off x="10066139" y="2581751"/>
            <a:ext cx="272177" cy="272177"/>
          </a:xfrm>
          <a:prstGeom prst="rect">
            <a:avLst/>
          </a:prstGeom>
        </p:spPr>
      </p:pic>
      <p:pic>
        <p:nvPicPr>
          <p:cNvPr id="10" name="Image 4" descr="preencoded.png">    </p:cNvPr>
          <p:cNvPicPr>
            <a:picLocks noChangeAspect="1"/>
          </p:cNvPicPr>
          <p:nvPr/>
        </p:nvPicPr>
        <p:blipFill>
          <a:blip r:embed="rId5"/>
          <a:stretch>
            <a:fillRect/>
          </a:stretch>
        </p:blipFill>
        <p:spPr>
          <a:xfrm>
            <a:off x="13670042" y="5439489"/>
            <a:ext cx="272177" cy="272177"/>
          </a:xfrm>
          <a:prstGeom prst="rect">
            <a:avLst/>
          </a:prstGeom>
        </p:spPr>
      </p:pic>
      <p:sp>
        <p:nvSpPr>
          <p:cNvPr id="11" name="Text 4"/>
          <p:cNvSpPr/>
          <p:nvPr/>
        </p:nvSpPr>
        <p:spPr>
          <a:xfrm>
            <a:off x="10542389" y="3058001"/>
            <a:ext cx="2923580" cy="2177415"/>
          </a:xfrm>
          <a:prstGeom prst="rect">
            <a:avLst/>
          </a:prstGeom>
          <a:noFill/>
          <a:ln/>
        </p:spPr>
        <p:txBody>
          <a:bodyPr wrap="square" lIns="0" tIns="0" rIns="0" bIns="0" rtlCol="0" anchor="t"/>
          <a:lstStyle/>
          <a:p>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Hadis Rasulullah SAW:</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Pemuda yang tumbuh dalam ibadah akan mendapat naungan Allah di hari kiamat - janji ilahi untuk generasi muda yang taat.</a:t>
            </a:r>
            <a:endParaRPr lang="en-US" sz="1750" dirty="0"/>
          </a:p>
        </p:txBody>
      </p:sp>
      <p:sp>
        <p:nvSpPr>
          <p:cNvPr id="12" name="Shape 5"/>
          <p:cNvSpPr/>
          <p:nvPr/>
        </p:nvSpPr>
        <p:spPr>
          <a:xfrm>
            <a:off x="6280190" y="5832872"/>
            <a:ext cx="7556421" cy="1467088"/>
          </a:xfrm>
          <a:prstGeom prst="roundRect">
            <a:avLst>
              <a:gd name="adj" fmla="val 6494"/>
            </a:avLst>
          </a:prstGeom>
          <a:solidFill>
            <a:srgbClr val="050505"/>
          </a:solidFill>
          <a:ln w="30480">
            <a:solidFill>
              <a:srgbClr val="56565B"/>
            </a:solidFill>
            <a:prstDash val="solid"/>
          </a:ln>
        </p:spPr>
      </p:sp>
      <p:pic>
        <p:nvPicPr>
          <p:cNvPr id="13" name="Image 5" descr="preencoded.png">    </p:cNvPr>
          <p:cNvPicPr>
            <a:picLocks noChangeAspect="1"/>
          </p:cNvPicPr>
          <p:nvPr/>
        </p:nvPicPr>
        <p:blipFill>
          <a:blip r:embed="rId6"/>
          <a:stretch>
            <a:fillRect/>
          </a:stretch>
        </p:blipFill>
        <p:spPr>
          <a:xfrm>
            <a:off x="6174581" y="5727263"/>
            <a:ext cx="272177" cy="272177"/>
          </a:xfrm>
          <a:prstGeom prst="rect">
            <a:avLst/>
          </a:prstGeom>
        </p:spPr>
      </p:pic>
      <p:pic>
        <p:nvPicPr>
          <p:cNvPr id="14" name="Image 6" descr="preencoded.png">    </p:cNvPr>
          <p:cNvPicPr>
            <a:picLocks noChangeAspect="1"/>
          </p:cNvPicPr>
          <p:nvPr/>
        </p:nvPicPr>
        <p:blipFill>
          <a:blip r:embed="rId7"/>
          <a:stretch>
            <a:fillRect/>
          </a:stretch>
        </p:blipFill>
        <p:spPr>
          <a:xfrm>
            <a:off x="13670042" y="7133392"/>
            <a:ext cx="272177" cy="272177"/>
          </a:xfrm>
          <a:prstGeom prst="rect">
            <a:avLst/>
          </a:prstGeom>
        </p:spPr>
      </p:pic>
      <p:sp>
        <p:nvSpPr>
          <p:cNvPr id="15" name="Text 6"/>
          <p:cNvSpPr/>
          <p:nvPr/>
        </p:nvSpPr>
        <p:spPr>
          <a:xfrm>
            <a:off x="6650831" y="6203513"/>
            <a:ext cx="6815138" cy="725805"/>
          </a:xfrm>
          <a:prstGeom prst="rect">
            <a:avLst/>
          </a:prstGeom>
          <a:noFill/>
          <a:ln/>
        </p:spPr>
        <p:txBody>
          <a:bodyPr wrap="square" lIns="0" tIns="0" rIns="0" bIns="0" rtlCol="0" anchor="t"/>
          <a:lstStyle/>
          <a:p>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Syekh Abdul Aziz bin Baz:</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Pemuda adalah tulang punggung umat yang harus dijaga, diberdayakan, dan dibimbing dengan bijaksana.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2025-11-11T14:38:12Z</dcterms:created>
  <dcterms:modified xsi:type="dcterms:W3CDTF">2025-11-11T14:38:12Z</dcterms:modified>
</cp:coreProperties>
</file>